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56" r:id="rId3"/>
    <p:sldId id="263" r:id="rId5"/>
    <p:sldId id="262" r:id="rId6"/>
    <p:sldId id="257" r:id="rId7"/>
    <p:sldId id="258" r:id="rId8"/>
    <p:sldId id="264" r:id="rId9"/>
    <p:sldId id="265" r:id="rId10"/>
    <p:sldId id="275" r:id="rId11"/>
    <p:sldId id="261" r:id="rId12"/>
    <p:sldId id="272" r:id="rId13"/>
    <p:sldId id="259" r:id="rId14"/>
    <p:sldId id="260" r:id="rId15"/>
  </p:sldIdLst>
  <p:sldSz cx="6858000" cy="9903460" type="A4"/>
  <p:notesSz cx="7103745" cy="10234295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30" userDrawn="1">
          <p15:clr>
            <a:srgbClr val="A4A3A4"/>
          </p15:clr>
        </p15:guide>
        <p15:guide id="2" pos="20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97C3"/>
    <a:srgbClr val="F4D6BC"/>
    <a:srgbClr val="BADFCC"/>
    <a:srgbClr val="EDD578"/>
    <a:srgbClr val="B2B2B2"/>
    <a:srgbClr val="202020"/>
    <a:srgbClr val="323232"/>
    <a:srgbClr val="CC3300"/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3130"/>
        <p:guide pos="20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4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56781" y="1279525"/>
            <a:ext cx="239208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metabolite  class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figure 2b  </a:t>
            </a:r>
            <a:r>
              <a:rPr lang="zh-CN" altLang="en-US"/>
              <a:t>分开</a:t>
            </a:r>
            <a:r>
              <a:rPr lang="en-US" altLang="zh-CN"/>
              <a:t>microbiome derived</a:t>
            </a:r>
            <a:r>
              <a:rPr lang="zh-CN" altLang="en-US"/>
              <a:t>代谢物的</a:t>
            </a:r>
            <a:r>
              <a:rPr lang="en-US" altLang="zh-CN"/>
              <a:t>adonis      a </a:t>
            </a:r>
            <a:r>
              <a:rPr lang="zh-CN" altLang="en-US"/>
              <a:t>家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57250" y="1910482"/>
            <a:ext cx="5143500" cy="3158236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45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57250" y="5201683"/>
            <a:ext cx="5143500" cy="239107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71488" y="796480"/>
            <a:ext cx="5915025" cy="8027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 anchor="ctr" anchorCtr="0">
            <a:normAutofit/>
          </a:bodyPr>
          <a:lstStyle>
            <a:lvl1pPr>
              <a:defRPr sz="33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4331" y="2636375"/>
            <a:ext cx="5915025" cy="6283743"/>
          </a:xfrm>
        </p:spPr>
        <p:txBody>
          <a:bodyPr>
            <a:normAutofit/>
          </a:bodyPr>
          <a:lstStyle>
            <a:lvl1pP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915" y="677464"/>
            <a:ext cx="5798209" cy="5911180"/>
          </a:xfrm>
        </p:spPr>
        <p:txBody>
          <a:bodyPr anchor="b">
            <a:normAutofit/>
          </a:bodyPr>
          <a:lstStyle>
            <a:lvl1pPr>
              <a:defRPr sz="45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7916" y="6657316"/>
            <a:ext cx="5798208" cy="9351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>
            <a:normAutofit/>
          </a:bodyPr>
          <a:lstStyle>
            <a:lvl1pPr>
              <a:defRPr sz="33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64331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364706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381" y="527275"/>
            <a:ext cx="5915025" cy="1914238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2381" y="2519889"/>
            <a:ext cx="2901255" cy="1189807"/>
          </a:xfrm>
        </p:spPr>
        <p:txBody>
          <a:bodyPr anchor="b">
            <a:norm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2381" y="3777187"/>
            <a:ext cx="2901255" cy="516127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519889"/>
            <a:ext cx="2915543" cy="1189807"/>
          </a:xfrm>
        </p:spPr>
        <p:txBody>
          <a:bodyPr anchor="b">
            <a:norm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777187"/>
            <a:ext cx="2915543" cy="516127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488" y="3994682"/>
            <a:ext cx="5915025" cy="1914238"/>
          </a:xfrm>
        </p:spPr>
        <p:txBody>
          <a:bodyPr>
            <a:normAutofit/>
          </a:bodyPr>
          <a:lstStyle>
            <a:lvl1pPr algn="ctr">
              <a:defRPr sz="33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63795" y="183400"/>
            <a:ext cx="2342925" cy="2310840"/>
          </a:xfrm>
        </p:spPr>
        <p:txBody>
          <a:bodyPr anchor="ctr" anchorCtr="0">
            <a:normAutofit/>
          </a:bodyPr>
          <a:lstStyle>
            <a:lvl1pPr>
              <a:defRPr sz="24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916000" y="1106688"/>
            <a:ext cx="3272273" cy="735686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6653" y="2971080"/>
            <a:ext cx="2342925" cy="550429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526272" y="527275"/>
            <a:ext cx="860240" cy="8392843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527275"/>
            <a:ext cx="4994976" cy="8392843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275"/>
            <a:ext cx="5915025" cy="1914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375"/>
            <a:ext cx="5915025" cy="6283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79170"/>
            <a:ext cx="2314575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.xml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4625" y="6848475"/>
            <a:ext cx="2874010" cy="179133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45" y="5573395"/>
            <a:ext cx="872490" cy="11087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69215" y="-80010"/>
            <a:ext cx="1504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Figure1</a:t>
            </a:r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3206115"/>
            <a:ext cx="2306955" cy="19888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620" y="467995"/>
            <a:ext cx="2406015" cy="240855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-60325" y="184785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a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25620" y="205740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b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590" y="3039745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c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rcRect r="4557"/>
          <a:stretch>
            <a:fillRect/>
          </a:stretch>
        </p:blipFill>
        <p:spPr>
          <a:xfrm>
            <a:off x="2360930" y="3169285"/>
            <a:ext cx="4253230" cy="219456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8710" y="3877310"/>
            <a:ext cx="405130" cy="71818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21590" y="5406390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e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25190" y="2930525"/>
            <a:ext cx="9613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EDD578"/>
                </a:solidFill>
                <a:latin typeface="Helvetica Regular" charset="0"/>
                <a:cs typeface="Helvetica Regular" charset="0"/>
              </a:rPr>
              <a:t>Gut</a:t>
            </a:r>
            <a:endParaRPr lang="en-US" altLang="zh-CN" sz="1200">
              <a:solidFill>
                <a:srgbClr val="EDD578"/>
              </a:solidFill>
              <a:latin typeface="Helvetica Regular" charset="0"/>
              <a:cs typeface="Helvetica Regular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283075" y="2930525"/>
            <a:ext cx="9613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BADFCC"/>
                </a:solidFill>
                <a:latin typeface="Helvetica Regular" charset="0"/>
                <a:cs typeface="Helvetica Regular" charset="0"/>
              </a:rPr>
              <a:t>Oral</a:t>
            </a:r>
            <a:endParaRPr lang="en-US" altLang="zh-CN" sz="1200">
              <a:solidFill>
                <a:srgbClr val="BADFCC"/>
              </a:solidFill>
              <a:latin typeface="Helvetica Regular" charset="0"/>
              <a:cs typeface="Helvetica 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83175" y="2923540"/>
            <a:ext cx="9613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F4D6BC"/>
                </a:solidFill>
                <a:latin typeface="Helvetica Regular" charset="0"/>
                <a:cs typeface="Helvetica Regular" charset="0"/>
              </a:rPr>
              <a:t>Skin</a:t>
            </a:r>
            <a:endParaRPr lang="en-US" altLang="zh-CN" sz="1200">
              <a:solidFill>
                <a:srgbClr val="F4D6BC"/>
              </a:solidFill>
              <a:latin typeface="Helvetica Regular" charset="0"/>
              <a:cs typeface="Helvetica Regular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919470" y="2923540"/>
            <a:ext cx="9613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B397C3"/>
                </a:solidFill>
                <a:latin typeface="Helvetica Regular" charset="0"/>
                <a:cs typeface="Helvetica Regular" charset="0"/>
              </a:rPr>
              <a:t>Nasal</a:t>
            </a:r>
            <a:endParaRPr lang="en-US" altLang="zh-CN" sz="1200">
              <a:solidFill>
                <a:srgbClr val="B397C3"/>
              </a:solidFill>
              <a:latin typeface="Helvetica Regular" charset="0"/>
              <a:cs typeface="Helvetica Regular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922395" y="5363845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f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11705" y="3039745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d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893185" y="6613525"/>
            <a:ext cx="627380" cy="274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h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05" y="5783580"/>
            <a:ext cx="3973195" cy="261048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190" y="5568950"/>
            <a:ext cx="1679575" cy="115379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4991735" y="5320665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g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13" name="内容占位符 5"/>
          <p:cNvPicPr>
            <a:picLocks noChangeAspect="1"/>
          </p:cNvPicPr>
          <p:nvPr/>
        </p:nvPicPr>
        <p:blipFill>
          <a:blip r:embed="rId9"/>
          <a:srcRect b="2634"/>
          <a:stretch>
            <a:fillRect/>
          </a:stretch>
        </p:blipFill>
        <p:spPr>
          <a:xfrm>
            <a:off x="138430" y="481330"/>
            <a:ext cx="3692525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1" name="图片 1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2730" y="1007745"/>
            <a:ext cx="1389380" cy="2801620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2"/>
          <a:srcRect l="5174" t="2712" r="5159" b="2382"/>
          <a:stretch>
            <a:fillRect/>
          </a:stretch>
        </p:blipFill>
        <p:spPr>
          <a:xfrm>
            <a:off x="263525" y="167640"/>
            <a:ext cx="4849495" cy="41402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533525" y="4632960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604135" y="6245225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31165" y="6266815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690880" y="4925060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1794510" y="4921250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69620" y="6410960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 flipH="1">
            <a:off x="801370" y="4980305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70000" y="641096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0.17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0.13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 rot="18240000">
            <a:off x="556260" y="519112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0.23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0.04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 rot="3360000">
            <a:off x="1920875" y="539432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0.55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48410" y="548195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0.22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0.03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515745" y="7225030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586355" y="8837295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13385" y="8858885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673100" y="7517130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 flipV="1">
            <a:off x="1776730" y="7513320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51840" y="9003030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任意多边形 30"/>
          <p:cNvSpPr/>
          <p:nvPr/>
        </p:nvSpPr>
        <p:spPr>
          <a:xfrm flipH="1">
            <a:off x="783590" y="7572375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276350" y="900303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0.07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0.51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5031105" y="4620895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6101715" y="6233160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3928745" y="6254750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4188460" y="4912995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 flipV="1">
            <a:off x="5292090" y="4909185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4267200" y="6398895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7" name="任意多边形 46"/>
          <p:cNvSpPr/>
          <p:nvPr/>
        </p:nvSpPr>
        <p:spPr>
          <a:xfrm flipH="1">
            <a:off x="4298950" y="4968240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5053965" y="7225030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6124575" y="8837295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3951605" y="8858885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8" name="直接连接符 87"/>
          <p:cNvCxnSpPr/>
          <p:nvPr/>
        </p:nvCxnSpPr>
        <p:spPr>
          <a:xfrm flipV="1">
            <a:off x="4211320" y="7517130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H="1" flipV="1">
            <a:off x="5314950" y="7513320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4290060" y="9003030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1" name="任意多边形 90"/>
          <p:cNvSpPr/>
          <p:nvPr/>
        </p:nvSpPr>
        <p:spPr>
          <a:xfrm flipH="1">
            <a:off x="4321810" y="7572375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0" y="-31750"/>
            <a:ext cx="228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a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198745" y="728345"/>
            <a:ext cx="228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b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263525" y="4251325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c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3873500" y="4252595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d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207010" y="-13335"/>
            <a:ext cx="2397760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>
                <a:latin typeface="Arial Regular" panose="020B0604020202090204" charset="0"/>
                <a:cs typeface="Arial Regular" panose="020B0604020202090204" charset="0"/>
              </a:rPr>
              <a:t>Oral Microbiome</a:t>
            </a:r>
            <a:endParaRPr lang="en-US" altLang="zh-CN" sz="14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2165350" y="-31750"/>
            <a:ext cx="23977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Arial Regular" panose="020B0604020202090204" charset="0"/>
                <a:cs typeface="Arial Regular" panose="020B0604020202090204" charset="0"/>
              </a:rPr>
              <a:t>Gut Microbiome</a:t>
            </a:r>
            <a:endParaRPr lang="en-US" altLang="zh-CN" sz="14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4464685" y="-31750"/>
            <a:ext cx="23977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Arial Regular" panose="020B0604020202090204" charset="0"/>
                <a:cs typeface="Arial Regular" panose="020B0604020202090204" charset="0"/>
              </a:rPr>
              <a:t>Metabolome</a:t>
            </a:r>
            <a:endParaRPr lang="en-US" altLang="zh-CN" sz="14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1196975" y="4357370"/>
            <a:ext cx="1713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Oscillibacter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4671695" y="4344035"/>
            <a:ext cx="1713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Oscillibacter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86690" y="6543040"/>
            <a:ext cx="114998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Dialister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3517900" y="6555105"/>
            <a:ext cx="1249045" cy="307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ClrTx/>
              <a:buSzTx/>
              <a:buFontTx/>
            </a:pPr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Lancefieldella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103755" y="6543040"/>
            <a:ext cx="1291590" cy="307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latin typeface="Arial Regular" panose="020B0604020202090204" charset="0"/>
                <a:cs typeface="Arial Regular" panose="020B0604020202090204" charset="0"/>
              </a:rPr>
              <a:t>P-Cresol sulfate</a:t>
            </a:r>
            <a:endParaRPr lang="zh-CN" altLang="en-US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5988050" y="6517005"/>
            <a:ext cx="3429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PAGIn</a:t>
            </a:r>
            <a:endParaRPr lang="zh-CN" altLang="en-US" sz="1200"/>
          </a:p>
        </p:txBody>
      </p:sp>
      <p:sp>
        <p:nvSpPr>
          <p:cNvPr id="113" name="文本框 112"/>
          <p:cNvSpPr txBox="1"/>
          <p:nvPr/>
        </p:nvSpPr>
        <p:spPr>
          <a:xfrm>
            <a:off x="413385" y="695198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e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3873500" y="6939915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f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1172845" y="6932295"/>
            <a:ext cx="122872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/>
              <a:t>Phocaeicola</a:t>
            </a:r>
            <a:endParaRPr lang="zh-CN" altLang="en-US" sz="1200" i="1"/>
          </a:p>
        </p:txBody>
      </p:sp>
      <p:sp>
        <p:nvSpPr>
          <p:cNvPr id="116" name="文本框 115"/>
          <p:cNvSpPr txBox="1"/>
          <p:nvPr/>
        </p:nvSpPr>
        <p:spPr>
          <a:xfrm>
            <a:off x="4635500" y="6946900"/>
            <a:ext cx="3429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/>
              <a:t>Coraliomargarita</a:t>
            </a:r>
            <a:endParaRPr lang="zh-CN" altLang="en-US" sz="1200" i="1"/>
          </a:p>
        </p:txBody>
      </p:sp>
      <p:sp>
        <p:nvSpPr>
          <p:cNvPr id="117" name="文本框 116"/>
          <p:cNvSpPr txBox="1"/>
          <p:nvPr/>
        </p:nvSpPr>
        <p:spPr>
          <a:xfrm>
            <a:off x="-19685" y="9119870"/>
            <a:ext cx="3429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/>
              <a:t>Granulivatella</a:t>
            </a:r>
            <a:endParaRPr lang="zh-CN" altLang="en-US" sz="1200" i="1"/>
          </a:p>
        </p:txBody>
      </p:sp>
      <p:sp>
        <p:nvSpPr>
          <p:cNvPr id="118" name="文本框 117"/>
          <p:cNvSpPr txBox="1"/>
          <p:nvPr/>
        </p:nvSpPr>
        <p:spPr>
          <a:xfrm>
            <a:off x="3663950" y="9113520"/>
            <a:ext cx="3429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/>
              <a:t>Aminipila</a:t>
            </a:r>
            <a:endParaRPr lang="zh-CN" altLang="en-US" sz="1200" i="1"/>
          </a:p>
        </p:txBody>
      </p:sp>
      <p:sp>
        <p:nvSpPr>
          <p:cNvPr id="119" name="文本框 118"/>
          <p:cNvSpPr txBox="1"/>
          <p:nvPr/>
        </p:nvSpPr>
        <p:spPr>
          <a:xfrm>
            <a:off x="5885180" y="9099550"/>
            <a:ext cx="3429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Piperidine</a:t>
            </a:r>
            <a:endParaRPr lang="zh-CN" altLang="en-US" sz="1200"/>
          </a:p>
        </p:txBody>
      </p:sp>
      <p:sp>
        <p:nvSpPr>
          <p:cNvPr id="120" name="文本框 119"/>
          <p:cNvSpPr txBox="1"/>
          <p:nvPr/>
        </p:nvSpPr>
        <p:spPr>
          <a:xfrm>
            <a:off x="1937385" y="9111615"/>
            <a:ext cx="17259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Paracetamol sulfate</a:t>
            </a:r>
            <a:endParaRPr lang="zh-CN" altLang="en-US" sz="1200"/>
          </a:p>
        </p:txBody>
      </p:sp>
      <p:sp>
        <p:nvSpPr>
          <p:cNvPr id="122" name="椭圆 121"/>
          <p:cNvSpPr/>
          <p:nvPr/>
        </p:nvSpPr>
        <p:spPr>
          <a:xfrm>
            <a:off x="1690370" y="9426575"/>
            <a:ext cx="199390" cy="19939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2948305" y="9426575"/>
            <a:ext cx="199390" cy="19939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4174490" y="9413240"/>
            <a:ext cx="199390" cy="19939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1854200" y="9413240"/>
            <a:ext cx="1365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 Regular" panose="020B0604020202090204" charset="0"/>
                <a:cs typeface="Arial Regular" panose="020B0604020202090204" charset="0"/>
              </a:rPr>
              <a:t>Oral bacteira</a:t>
            </a:r>
            <a:endParaRPr lang="en-US" altLang="zh-CN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3136265" y="9404350"/>
            <a:ext cx="10420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 Regular" panose="020B0604020202090204" charset="0"/>
                <a:cs typeface="Arial Regular" panose="020B0604020202090204" charset="0"/>
              </a:rPr>
              <a:t>Gut bacteira</a:t>
            </a:r>
            <a:endParaRPr lang="en-US" altLang="zh-CN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4384040" y="9395460"/>
            <a:ext cx="9582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 Regular" panose="020B0604020202090204" charset="0"/>
                <a:cs typeface="Arial Regular" panose="020B0604020202090204" charset="0"/>
              </a:rPr>
              <a:t>Metabolite</a:t>
            </a:r>
            <a:endParaRPr lang="en-US" altLang="zh-CN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 rot="18240000">
            <a:off x="556895" y="772287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-0.25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0.03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 rot="3360000">
            <a:off x="1910080" y="7947660"/>
            <a:ext cx="104267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-0.59 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4775835" y="637476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0.15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0.15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 rot="18240000">
            <a:off x="4062095" y="515493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0.26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0.02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3" name="文本框 132"/>
          <p:cNvSpPr txBox="1"/>
          <p:nvPr/>
        </p:nvSpPr>
        <p:spPr>
          <a:xfrm rot="3360000">
            <a:off x="5426710" y="535813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0.56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4795520" y="902081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0.50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</a:t>
            </a: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  <a:sym typeface="+mn-ea"/>
              </a:rPr>
              <a:t>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 rot="18240000">
            <a:off x="4081780" y="780097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0.71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</a:t>
            </a: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  <a:sym typeface="+mn-ea"/>
              </a:rPr>
              <a:t>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 rot="3360000">
            <a:off x="5446395" y="800417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0.56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766945" y="548195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0.15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0.004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1243330" y="807402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0.12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0.04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4780280" y="804227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0.25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0.028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655945" y="-3175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5 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Extended Data Fig. 5</a:t>
            </a:r>
            <a:endParaRPr lang="en-US" altLang="zh-CN"/>
          </a:p>
        </p:txBody>
      </p:sp>
      <p:sp>
        <p:nvSpPr>
          <p:cNvPr id="9" name="椭圆 8"/>
          <p:cNvSpPr/>
          <p:nvPr/>
        </p:nvSpPr>
        <p:spPr>
          <a:xfrm>
            <a:off x="1607820" y="5607050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678430" y="7219315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05460" y="7240905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765175" y="5899150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1868805" y="5895340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43915" y="7385050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 flipH="1">
            <a:off x="875665" y="5954395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344295" y="738505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0.04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0.64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 rot="18240000">
            <a:off x="630555" y="616521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0.19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0.036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 rot="3360000">
            <a:off x="1995170" y="636841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0.36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22705" y="645604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0.07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1252855" y="5125085"/>
            <a:ext cx="17138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	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  <a:p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Oscillibacter</a:t>
            </a:r>
            <a:r>
              <a:rPr lang="en-US" altLang="zh-CN" sz="1200" i="1">
                <a:latin typeface="Arial Italic" panose="020B0604020202090204" charset="0"/>
                <a:cs typeface="Arial Italic" panose="020B0604020202090204" charset="0"/>
              </a:rPr>
              <a:t>  </a:t>
            </a:r>
            <a:endParaRPr lang="en-US" altLang="zh-CN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86995" y="7510780"/>
            <a:ext cx="870585" cy="2628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ClrTx/>
              <a:buSzTx/>
              <a:buFontTx/>
            </a:pPr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Dialister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178050" y="7504430"/>
            <a:ext cx="1291590" cy="307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latin typeface="Arial Regular" panose="020B0604020202090204" charset="0"/>
                <a:cs typeface="Arial Regular" panose="020B0604020202090204" charset="0"/>
              </a:rPr>
              <a:t>P-Cresol sulfate</a:t>
            </a:r>
            <a:endParaRPr lang="zh-CN" altLang="en-US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026660" y="5589905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097270" y="7202170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924300" y="7223760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4184015" y="5882005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 flipV="1">
            <a:off x="5287645" y="5878195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262755" y="7367905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任意多边形 25"/>
          <p:cNvSpPr/>
          <p:nvPr/>
        </p:nvSpPr>
        <p:spPr>
          <a:xfrm flipH="1">
            <a:off x="4294505" y="5937250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763135" y="736790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-0.02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0.77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 rot="3360000">
            <a:off x="5414010" y="635127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0.40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41545" y="643890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0.08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0.008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690110" y="5314315"/>
            <a:ext cx="1713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Oscillibacter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79825" y="7499985"/>
            <a:ext cx="114998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Dialister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956300" y="7489190"/>
            <a:ext cx="889000" cy="307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200">
                <a:latin typeface="Arial Regular" panose="020B0604020202090204" charset="0"/>
                <a:cs typeface="Arial Regular" panose="020B0604020202090204" charset="0"/>
              </a:rPr>
              <a:t>PAGln</a:t>
            </a:r>
            <a:endParaRPr lang="en-US" altLang="zh-CN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 rot="18240000">
            <a:off x="3958590" y="626935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0.19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0.036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436880"/>
            <a:ext cx="6400165" cy="4806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730" y="1387475"/>
            <a:ext cx="6607175" cy="62642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Extended Data Fig. 1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3841115" y="778510"/>
            <a:ext cx="2665095" cy="204724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外部数据</a:t>
            </a:r>
            <a:r>
              <a:rPr lang="en-US" altLang="zh-CN"/>
              <a:t>demographic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3841115" y="3064510"/>
            <a:ext cx="2665095" cy="21888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外部数据</a:t>
            </a:r>
            <a:r>
              <a:rPr lang="en-US" altLang="zh-CN"/>
              <a:t>demographic</a:t>
            </a:r>
            <a:endParaRPr lang="en-US" altLang="zh-CN"/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" y="3007995"/>
            <a:ext cx="3339465" cy="24333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" y="5708650"/>
            <a:ext cx="2000250" cy="24498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5934075"/>
            <a:ext cx="3441700" cy="2299335"/>
          </a:xfrm>
          <a:prstGeom prst="rect">
            <a:avLst/>
          </a:prstGeom>
        </p:spPr>
      </p:pic>
      <p:pic>
        <p:nvPicPr>
          <p:cNvPr id="51" name="内容占位符 50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0805" y="941070"/>
            <a:ext cx="3555365" cy="18846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2317" t="4266" r="2696" b="3290"/>
          <a:stretch>
            <a:fillRect/>
          </a:stretch>
        </p:blipFill>
        <p:spPr>
          <a:xfrm>
            <a:off x="447040" y="5909945"/>
            <a:ext cx="5715000" cy="25812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Figure2 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13963" t="17852" r="22000" b="13861"/>
          <a:stretch>
            <a:fillRect/>
          </a:stretch>
        </p:blipFill>
        <p:spPr>
          <a:xfrm>
            <a:off x="140970" y="2318385"/>
            <a:ext cx="3487420" cy="37217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615" y="4546600"/>
            <a:ext cx="1235710" cy="12357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120" y="4546600"/>
            <a:ext cx="1242695" cy="123571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585" y="140970"/>
            <a:ext cx="2177415" cy="217741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" y="496570"/>
            <a:ext cx="2177415" cy="169418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130" y="201295"/>
            <a:ext cx="2078990" cy="20605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2548890"/>
            <a:ext cx="1894840" cy="18700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rcRect l="6898" t="11047" r="7125" b="7712"/>
          <a:stretch>
            <a:fillRect/>
          </a:stretch>
        </p:blipFill>
        <p:spPr>
          <a:xfrm>
            <a:off x="172085" y="86995"/>
            <a:ext cx="6685915" cy="63195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Extended Data Fig. 2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6053455"/>
            <a:ext cx="5524500" cy="17176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" y="7784465"/>
            <a:ext cx="1011555" cy="10007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40" y="7784465"/>
            <a:ext cx="1017270" cy="10007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" y="7771130"/>
            <a:ext cx="988060" cy="10007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675" y="7771130"/>
            <a:ext cx="1012190" cy="10007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950" y="7796530"/>
            <a:ext cx="992505" cy="9950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4205" y="7796530"/>
            <a:ext cx="992505" cy="10020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685" y="5356860"/>
            <a:ext cx="2901315" cy="2901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87960"/>
            <a:ext cx="6398260" cy="2581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680" y="802640"/>
            <a:ext cx="1120775" cy="13519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" y="4405630"/>
            <a:ext cx="3068955" cy="900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825" y="2858135"/>
            <a:ext cx="3003550" cy="24987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45" y="5498465"/>
            <a:ext cx="3068955" cy="241554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3 </a:t>
            </a:r>
            <a:endParaRPr lang="en-US" altLang="zh-CN"/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60045" y="2917190"/>
            <a:ext cx="1644650" cy="1296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6775" y="2900680"/>
            <a:ext cx="1644650" cy="13030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697" y="294719"/>
            <a:ext cx="2845356" cy="13776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95077"/>
            <a:ext cx="2891790" cy="13787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97" y="1865630"/>
            <a:ext cx="2829639" cy="137874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431" y="1841341"/>
            <a:ext cx="2877145" cy="1446252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20" y="3831590"/>
            <a:ext cx="2059305" cy="1628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525" y="3688715"/>
            <a:ext cx="1922145" cy="19151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950" y="3688715"/>
            <a:ext cx="1922145" cy="19424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96831" y="3619222"/>
            <a:ext cx="1694498" cy="2120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90">
                <a:solidFill>
                  <a:srgbClr val="9E70B4"/>
                </a:solidFill>
                <a:latin typeface="Helvetica" pitchFamily="2" charset="0"/>
                <a:cs typeface="Helvetica" pitchFamily="2" charset="0"/>
              </a:rPr>
              <a:t>FBIP Cohort </a:t>
            </a:r>
            <a:endParaRPr lang="en-US" altLang="zh-CN" sz="790">
              <a:solidFill>
                <a:srgbClr val="9E70B4"/>
              </a:solidFill>
              <a:latin typeface="Helvetica" pitchFamily="2" charset="0"/>
              <a:cs typeface="Helvetica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Extended Data Fig. 3</a:t>
            </a:r>
            <a:endParaRPr lang="en-US" altLang="zh-CN"/>
          </a:p>
        </p:txBody>
      </p:sp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4080" y="676275"/>
            <a:ext cx="1920875" cy="19183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" y="676275"/>
            <a:ext cx="4217035" cy="2522855"/>
          </a:xfrm>
          <a:prstGeom prst="rect">
            <a:avLst/>
          </a:prstGeom>
          <a:ln>
            <a:noFill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t="10988"/>
          <a:stretch>
            <a:fillRect/>
          </a:stretch>
        </p:blipFill>
        <p:spPr>
          <a:xfrm>
            <a:off x="-52070" y="4951730"/>
            <a:ext cx="4286250" cy="2680970"/>
          </a:xfrm>
          <a:prstGeom prst="rect">
            <a:avLst/>
          </a:prstGeom>
        </p:spPr>
      </p:pic>
      <p:pic>
        <p:nvPicPr>
          <p:cNvPr id="21" name="内容占位符 20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76395" y="5078730"/>
            <a:ext cx="2821305" cy="110617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395" y="6367780"/>
            <a:ext cx="2763520" cy="109410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4 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54610" y="3463290"/>
            <a:ext cx="3492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50570" y="3199130"/>
            <a:ext cx="2398395" cy="160972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不同</a:t>
            </a:r>
            <a:r>
              <a:rPr lang="en-US" altLang="zh-CN"/>
              <a:t>HMDBclass</a:t>
            </a:r>
            <a:r>
              <a:rPr lang="zh-CN" altLang="en-US"/>
              <a:t>的</a:t>
            </a:r>
            <a:r>
              <a:rPr lang="zh-CN" altLang="en-US"/>
              <a:t>情况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961765" y="3199130"/>
            <a:ext cx="2398395" cy="160972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微生物来源的</a:t>
            </a:r>
            <a:r>
              <a:rPr lang="zh-CN" altLang="en-US"/>
              <a:t>情况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1940" y="298450"/>
            <a:ext cx="5861685" cy="2290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" y="5067300"/>
            <a:ext cx="5947410" cy="2346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" y="7529195"/>
            <a:ext cx="6858000" cy="2473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" y="2631440"/>
            <a:ext cx="5914390" cy="23202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" y="368300"/>
            <a:ext cx="3159760" cy="22586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90" y="373380"/>
            <a:ext cx="2520315" cy="22586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Extended Data Fig. 4</a:t>
            </a:r>
            <a:endParaRPr lang="en-US" altLang="zh-CN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8760"/>
            <a:ext cx="6392545" cy="39395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p="http://schemas.openxmlformats.org/presentationml/2006/main">
  <p:tag name="commondata" val="eyJoZGlkIjoiN2YwZTIyMzBiMDdkYzc2ZDBjN2NhMjI0N2Q2Y2Y2MWE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1017</Words>
  <Application>WPS 演示</Application>
  <PresentationFormat>宽屏</PresentationFormat>
  <Paragraphs>170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0" baseType="lpstr">
      <vt:lpstr>Arial</vt:lpstr>
      <vt:lpstr>SimSun</vt:lpstr>
      <vt:lpstr>Wingdings</vt:lpstr>
      <vt:lpstr>Arial Bold</vt:lpstr>
      <vt:lpstr>Helvetica Regular</vt:lpstr>
      <vt:lpstr>Helvetica</vt:lpstr>
      <vt:lpstr>Arial Regular</vt:lpstr>
      <vt:lpstr>Arial Italic</vt:lpstr>
      <vt:lpstr>Calibri</vt:lpstr>
      <vt:lpstr>Helvetica Neue</vt:lpstr>
      <vt:lpstr>Microsoft YaHei</vt:lpstr>
      <vt:lpstr>汉仪旗黑</vt:lpstr>
      <vt:lpstr>SimSun</vt:lpstr>
      <vt:lpstr>Arial Unicode MS</vt:lpstr>
      <vt:lpstr>汉仪书宋二KW</vt:lpstr>
      <vt:lpstr>Open Sans</vt:lpstr>
      <vt:lpstr>Thonburi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香彬</cp:lastModifiedBy>
  <cp:revision>18</cp:revision>
  <dcterms:created xsi:type="dcterms:W3CDTF">2025-04-03T03:17:08Z</dcterms:created>
  <dcterms:modified xsi:type="dcterms:W3CDTF">2025-04-03T03:17:08Z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2052-6.12.1.8902</vt:lpwstr>
  </property>
  <property fmtid="{D5CDD505-2E9C-101B-9397-08002B2CF9AE}" pid="3" name="ICV">
    <vt:lpwstr>F84BF1153158BA373053CA672FBF3AF3_41</vt:lpwstr>
  </property>
</Properties>
</file>